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8" r:id="rId3"/>
    <p:sldId id="319" r:id="rId4"/>
    <p:sldId id="310" r:id="rId5"/>
    <p:sldId id="309" r:id="rId6"/>
    <p:sldId id="291" r:id="rId7"/>
    <p:sldId id="292" r:id="rId8"/>
    <p:sldId id="297" r:id="rId9"/>
    <p:sldId id="295" r:id="rId10"/>
    <p:sldId id="298" r:id="rId11"/>
    <p:sldId id="301" r:id="rId12"/>
    <p:sldId id="302" r:id="rId13"/>
    <p:sldId id="299" r:id="rId14"/>
    <p:sldId id="300" r:id="rId15"/>
    <p:sldId id="311" r:id="rId16"/>
    <p:sldId id="312" r:id="rId17"/>
    <p:sldId id="317" r:id="rId18"/>
    <p:sldId id="315" r:id="rId19"/>
    <p:sldId id="316" r:id="rId20"/>
  </p:sldIdLst>
  <p:sldSz cx="12192000" cy="6858000"/>
  <p:notesSz cx="9945688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B68B3CD-CB54-4161-96E7-66738906719D}">
          <p14:sldIdLst>
            <p14:sldId id="256"/>
            <p14:sldId id="308"/>
            <p14:sldId id="319"/>
            <p14:sldId id="310"/>
            <p14:sldId id="309"/>
            <p14:sldId id="291"/>
            <p14:sldId id="292"/>
            <p14:sldId id="297"/>
            <p14:sldId id="295"/>
            <p14:sldId id="298"/>
            <p14:sldId id="301"/>
            <p14:sldId id="302"/>
            <p14:sldId id="299"/>
            <p14:sldId id="300"/>
            <p14:sldId id="311"/>
            <p14:sldId id="312"/>
            <p14:sldId id="317"/>
            <p14:sldId id="315"/>
            <p14:sldId id="31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é Montes" initials="AM" lastIdx="1" clrIdx="0">
    <p:extLst>
      <p:ext uri="{19B8F6BF-5375-455C-9EA6-DF929625EA0E}">
        <p15:presenceInfo xmlns:p15="http://schemas.microsoft.com/office/powerpoint/2012/main" userId="70c9d5a5a9277c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CCFF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26" autoAdjust="0"/>
    <p:restoredTop sz="78901" autoAdjust="0"/>
  </p:normalViewPr>
  <p:slideViewPr>
    <p:cSldViewPr snapToGrid="0">
      <p:cViewPr varScale="1">
        <p:scale>
          <a:sx n="68" d="100"/>
          <a:sy n="68" d="100"/>
        </p:scale>
        <p:origin x="1500" y="72"/>
      </p:cViewPr>
      <p:guideLst/>
    </p:cSldViewPr>
  </p:slideViewPr>
  <p:outlineViewPr>
    <p:cViewPr>
      <p:scale>
        <a:sx n="33" d="100"/>
        <a:sy n="33" d="100"/>
      </p:scale>
      <p:origin x="0" y="-144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10563" cy="343390"/>
          </a:xfrm>
          <a:prstGeom prst="rect">
            <a:avLst/>
          </a:prstGeom>
        </p:spPr>
        <p:txBody>
          <a:bodyPr vert="horz" lIns="90868" tIns="45435" rIns="90868" bIns="45435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32836" y="0"/>
            <a:ext cx="4310563" cy="343390"/>
          </a:xfrm>
          <a:prstGeom prst="rect">
            <a:avLst/>
          </a:prstGeom>
        </p:spPr>
        <p:txBody>
          <a:bodyPr vert="horz" lIns="90868" tIns="45435" rIns="90868" bIns="45435" rtlCol="0"/>
          <a:lstStyle>
            <a:lvl1pPr algn="r">
              <a:defRPr sz="1200"/>
            </a:lvl1pPr>
          </a:lstStyle>
          <a:p>
            <a:fld id="{824EEBC2-2CAF-46CF-90DB-97F104A49D56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514612"/>
            <a:ext cx="4310563" cy="343390"/>
          </a:xfrm>
          <a:prstGeom prst="rect">
            <a:avLst/>
          </a:prstGeom>
        </p:spPr>
        <p:txBody>
          <a:bodyPr vert="horz" lIns="90868" tIns="45435" rIns="90868" bIns="45435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32836" y="6514612"/>
            <a:ext cx="4310563" cy="343390"/>
          </a:xfrm>
          <a:prstGeom prst="rect">
            <a:avLst/>
          </a:prstGeom>
        </p:spPr>
        <p:txBody>
          <a:bodyPr vert="horz" lIns="90868" tIns="45435" rIns="90868" bIns="45435" rtlCol="0" anchor="b"/>
          <a:lstStyle>
            <a:lvl1pPr algn="r">
              <a:defRPr sz="1200"/>
            </a:lvl1pPr>
          </a:lstStyle>
          <a:p>
            <a:fld id="{7FE47FA1-27B4-411F-98FF-D7C13D9547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803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9799" cy="344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33590" y="0"/>
            <a:ext cx="4309799" cy="344091"/>
          </a:xfrm>
          <a:prstGeom prst="rect">
            <a:avLst/>
          </a:prstGeom>
        </p:spPr>
        <p:txBody>
          <a:bodyPr vert="horz" lIns="91420" tIns="45710" rIns="91420" bIns="45710" rtlCol="0"/>
          <a:lstStyle>
            <a:lvl1pPr algn="r">
              <a:defRPr sz="1200"/>
            </a:lvl1pPr>
          </a:lstStyle>
          <a:p>
            <a:fld id="{C33D838E-3469-4467-9862-5AF12077ED17}" type="datetimeFigureOut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858838"/>
            <a:ext cx="4113212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0" rIns="91420" bIns="4571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94569" y="3300413"/>
            <a:ext cx="7956550" cy="2700338"/>
          </a:xfrm>
          <a:prstGeom prst="rect">
            <a:avLst/>
          </a:prstGeom>
        </p:spPr>
        <p:txBody>
          <a:bodyPr vert="horz" lIns="91420" tIns="45710" rIns="91420" bIns="4571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09799" cy="3440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33590" y="6513910"/>
            <a:ext cx="4309799" cy="344091"/>
          </a:xfrm>
          <a:prstGeom prst="rect">
            <a:avLst/>
          </a:prstGeom>
        </p:spPr>
        <p:txBody>
          <a:bodyPr vert="horz" lIns="91420" tIns="45710" rIns="91420" bIns="45710" rtlCol="0" anchor="b"/>
          <a:lstStyle>
            <a:lvl1pPr algn="r">
              <a:defRPr sz="1200"/>
            </a:lvl1pPr>
          </a:lstStyle>
          <a:p>
            <a:fld id="{AF69C3E8-B101-4C64-8666-237EFB0952D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8761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03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3613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209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7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5055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122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6438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14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9C3E8-B101-4C64-8666-237EFB0952DE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193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1689A1-D215-4262-A912-0ECF01CD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9E40C-8BFE-4096-8A1B-712C48E1BCEF}" type="datetime1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2AB3FC-15E6-4E37-88EA-3CE996ABB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C85E84-5458-4623-AA0C-B0FB82C52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9D0FCEC-9794-41E7-832E-7FF224CC07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0F6A66-A15A-4589-8111-A55E14BEC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88D56-7008-41EB-B90E-F25B79AADBFD}" type="datetime1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B6C541-887A-4687-8DC8-36FDA761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6AACD9C-21F0-46A2-9B4B-AB3643BF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356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DA21B5C-ED64-4D9B-9D65-6FF304B94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638BA4-BCA5-4CCB-B05E-3E49903CA6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4019AC-AEC5-4719-B420-77EF56028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9E4D6-FF72-4654-ACB3-96767D1E358A}" type="datetime1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6B1784-FABE-44CB-A918-A455F846A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9D4A99-E6CE-4D22-91B2-B82FAB81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1509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EC5A83C-BB60-4A40-A47B-8D8BC360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D439C3-DF94-4F45-9277-F2200607F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4065C3-16C2-4F8A-A21C-3443EC53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6B23C-78BC-45FC-A054-2CDC8B77E155}" type="datetime1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BBFD14-90E8-4CC8-8F83-7216EF4F0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ADACB5-12BF-49C3-A89A-45DCEDF62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72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19B1CC-E2E4-4A37-ADC2-3A1761C9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0DE123-02E7-47D7-8138-6C7C58DD2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35A14E-6968-4497-8126-C7E3E1A4F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0E606-DE39-4F3F-9512-FA58EDF6FEDC}" type="datetime1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D32901-6E72-41B7-8B4E-AC3912527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05AA58-C570-4AF6-861C-DA15C1716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48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0C0D2B-5973-4463-9035-D5EB17928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8366582-6E00-44E8-8F9C-95082E0756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C7AAD5C-A95D-45BE-A4A8-DB8EE9E0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5FD70B-0922-465A-8F3A-313895120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9B2DF-4E82-4209-93E2-D0E3EC383130}" type="datetime1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4CDEEC-D1BE-492A-A400-1DBB2E84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7118CF-5551-4AD8-9CD1-8E3408626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0099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133B6A-4EE0-4179-9428-42D8315BA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F9966E-7E74-4350-B152-B6978779A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2C5C58-07A7-4B29-9586-2B374CEC88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FB7A221-FC82-4F4E-8DA2-D7B72F287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C797063-7394-402B-9DD6-2416BACE4E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12E9974-E189-447A-BD6A-B149252BC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E91D-B9AD-479E-8662-EDE47F936C23}" type="datetime1">
              <a:rPr lang="fr-FR" smtClean="0"/>
              <a:t>15/06/2021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AFD5B3-A863-4D4A-8B64-4F865D8D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DE51AB4-534F-4C36-B7B4-9199A3527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481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551A953-F258-4705-8636-79F8FA05D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BA5FD61-2F9B-447E-BE98-508E05993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87611-F3BF-43FF-A53A-83D0F5F73EFB}" type="datetime1">
              <a:rPr lang="fr-FR" smtClean="0"/>
              <a:t>15/06/2021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3FD3D21-FB3B-4234-B9F9-FBB01764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921AF7-DFD3-4BD6-931D-21CB0C1EB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16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E441B3-E22B-40BC-B429-B16A4B0EB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DC92E-5723-4A35-A6FA-E9A4F8435C85}" type="datetime1">
              <a:rPr lang="fr-FR" smtClean="0"/>
              <a:t>15/06/2021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F7B113C-00FF-4DDF-BB3E-E68895F9D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513355-4981-4AF8-AACF-91C67E18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3895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99944B-1E55-45B5-A8AD-3EE590E0A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2F41DF-DB45-4353-8DDB-0803C5318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BDB56F6-67BC-4179-99B2-8C064F2CF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5E44460-24C8-4C2D-96FA-898CF1BA9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F522C-5FB6-4042-9C47-2C46144F4423}" type="datetime1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4A2BAC-645F-4B5E-9E8F-BDDE4A1D3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759A3D5-25FA-428D-83BF-11153F52B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2960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DE602B-B450-44DF-9FF1-FDFF2C41B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59CB3F2-A952-4903-B51E-9AF1C050E4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44D659-A347-4161-B6C6-F3243014C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9DAC5-1298-4290-822B-70A28A3B5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4DC0F-0976-4D58-9B46-305068D47F17}" type="datetime1">
              <a:rPr lang="fr-FR" smtClean="0"/>
              <a:t>15/06/2021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3BBBD1-C669-445B-9107-8941EE6F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A98DE70-76AC-467D-8DFD-8E6D4975B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23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B66194B-5553-4DA5-A84E-88DBA8567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8D3447E-D807-497C-A897-10430C92E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B0321AD-41A8-4B93-98BA-E9B0DA81A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B7EB8-B2B5-4077-90EA-EB91FF7CF590}" type="datetime1">
              <a:rPr lang="fr-FR" smtClean="0"/>
              <a:t>15/06/2021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B7B49B-CCD3-4D85-AABE-D834C441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FFBD22-80B0-4F53-984A-D8EE35CD4A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DED71-AFE9-4DDD-B538-8B2BB641415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446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ohesion17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z="1400" smtClean="0"/>
              <a:t>1</a:t>
            </a:fld>
            <a:endParaRPr lang="fr-FR" sz="1400" dirty="0"/>
          </a:p>
        </p:txBody>
      </p:sp>
      <p:pic>
        <p:nvPicPr>
          <p:cNvPr id="1026" name="Picture 2" descr="Mot de bienvenue aux nouveaux arrivants - Journal Ulricois">
            <a:extLst>
              <a:ext uri="{FF2B5EF4-FFF2-40B4-BE49-F238E27FC236}">
                <a16:creationId xmlns:a16="http://schemas.microsoft.com/office/drawing/2014/main" id="{0A840F92-21BB-491C-B7E0-E3E8DD624E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845" y="417031"/>
            <a:ext cx="9487484" cy="564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820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8290" y="195877"/>
            <a:ext cx="11679926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4- Rapport d’activités 2020</a:t>
            </a:r>
          </a:p>
          <a:p>
            <a:pPr lvl="1" algn="ctr"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Mise à Disposition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(P3)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C8A3A52-9B11-47DA-B7B8-7F2B72C2F7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5748" y="1467555"/>
            <a:ext cx="9884030" cy="488879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DF6798-452B-4527-BCAE-E4D8E51BCB7F}"/>
              </a:ext>
            </a:extLst>
          </p:cNvPr>
          <p:cNvSpPr txBox="1"/>
          <p:nvPr/>
        </p:nvSpPr>
        <p:spPr>
          <a:xfrm>
            <a:off x="496337" y="2762957"/>
            <a:ext cx="2110421" cy="193899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La crise sanitaire a fortement impacté l’activité 2020 = - 8 569 h             (- 26 %) par rapport à 2019. </a:t>
            </a:r>
          </a:p>
        </p:txBody>
      </p:sp>
    </p:spTree>
    <p:extLst>
      <p:ext uri="{BB962C8B-B14F-4D97-AF65-F5344CB8AC3E}">
        <p14:creationId xmlns:p14="http://schemas.microsoft.com/office/powerpoint/2010/main" val="1886896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307898" y="195877"/>
            <a:ext cx="11790318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4- Rapport d’activités 2020</a:t>
            </a:r>
          </a:p>
          <a:p>
            <a:pPr lvl="1" algn="ctr"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Accueil des Clients et Mise à Disposition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(P2, P3)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A620E08-1EE3-4C5F-B2DC-08FB3383C379}"/>
              </a:ext>
            </a:extLst>
          </p:cNvPr>
          <p:cNvSpPr txBox="1"/>
          <p:nvPr/>
        </p:nvSpPr>
        <p:spPr>
          <a:xfrm>
            <a:off x="-157444" y="2152993"/>
            <a:ext cx="49890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ctr"/>
            <a:r>
              <a:rPr lang="fr-FR" sz="2200" b="1" i="1" dirty="0">
                <a:solidFill>
                  <a:schemeClr val="accent1"/>
                </a:solidFill>
                <a:uFill>
                  <a:solidFill>
                    <a:srgbClr val="FFFF00"/>
                  </a:solidFill>
                </a:uFill>
              </a:rPr>
              <a:t>103 personnes ont bénéficié d’un contrat de travail (56 F / 47 H)</a:t>
            </a:r>
            <a:endParaRPr kumimoji="0" lang="fr-FR" sz="22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42B7944-F94E-4911-ACAE-EB7ED4C64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3227153"/>
            <a:ext cx="5588000" cy="290271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22AEA26-2DFA-418C-8AAF-A873A2B89E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7733" y="1994887"/>
            <a:ext cx="7044267" cy="42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63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337310" y="1566952"/>
            <a:ext cx="10854690" cy="372409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endParaRPr lang="fr-FR" dirty="0"/>
          </a:p>
          <a:p>
            <a:pPr marL="742950" lvl="1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Marchés publics en cours :</a:t>
            </a:r>
          </a:p>
          <a:p>
            <a:pPr lvl="1"/>
            <a:endParaRPr lang="fr-FR" sz="8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Distribution de brochures et documents de la ville de La Rochelle (2019-2020-2021)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Marché d’insertion portant sur la mise à disposition de personnels : nettoyage des locaux de l’IUT, Université de La Rochelle pour 4 années à compter du 1er janvier 2020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Marché réservé relatif à des prestations de nettoyage de bâtiments : médiathèque de la CDA pour 4 années à compter du 1er octobre 2019 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418290" y="195877"/>
            <a:ext cx="11679926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4- Rapport d’activités 2020</a:t>
            </a:r>
          </a:p>
          <a:p>
            <a:pPr lvl="1" algn="ctr"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Mise à Disposition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(P2, P3 et P4)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91772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869628" y="2012399"/>
            <a:ext cx="11162511" cy="41549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Développement économique 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Poursuite des permanences au CCAS de NIEUL sur MER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Nouvelles permanences au CCAS d’AYTRE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Entrée au C.A. d’ESC17 [collectif d’associations ayant pour projet la gestion d’une recyclerie sur le territoire de la CDA]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Mise en place du recrutement d’un </a:t>
            </a:r>
          </a:p>
          <a:p>
            <a:pPr lvl="1"/>
            <a:r>
              <a:rPr lang="fr-FR" sz="2400" dirty="0"/>
              <a:t>     chargé de développement économique  </a:t>
            </a:r>
          </a:p>
          <a:p>
            <a:pPr indent="-285750"/>
            <a:endParaRPr lang="fr-FR" sz="2400" b="1" dirty="0">
              <a:solidFill>
                <a:srgbClr val="0070C0"/>
              </a:solidFill>
            </a:endParaRPr>
          </a:p>
          <a:p>
            <a:pPr marL="342900" indent="-34290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Communication externe 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400" dirty="0"/>
              <a:t>Refonte complète du site internet.</a:t>
            </a:r>
          </a:p>
          <a:p>
            <a:r>
              <a:rPr lang="fr-FR" sz="2400" dirty="0"/>
              <a:t> 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2946400" y="195877"/>
            <a:ext cx="7337778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- Rapport d’activités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Développement économique </a:t>
            </a:r>
            <a:r>
              <a:rPr lang="fr-FR" sz="3200" b="1" kern="0" dirty="0">
                <a:solidFill>
                  <a:srgbClr val="0070C0"/>
                </a:solidFill>
              </a:rPr>
              <a:t>&amp; 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Communication externe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(P8)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4066" y="3596652"/>
            <a:ext cx="5046134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11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64677" y="1052414"/>
            <a:ext cx="10414837" cy="517064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Adoption des nouveaux statuts à l’</a:t>
            </a:r>
            <a:r>
              <a:rPr lang="fr-FR" sz="2400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A.G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. Extraordinaire du 15/09/2020</a:t>
            </a:r>
          </a:p>
          <a:p>
            <a:endParaRPr lang="fr-FR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Rédaction du projet associatif en avril 2021. </a:t>
            </a:r>
          </a:p>
          <a:p>
            <a:pPr lvl="1">
              <a:buClr>
                <a:srgbClr val="0070C0"/>
              </a:buClr>
            </a:pPr>
            <a:r>
              <a:rPr lang="fr-FR" sz="2400" dirty="0"/>
              <a:t>Une communication spécifique sera mise en place pour faire connaître ce document aux différentes parties : salariés, clients, partenaires….</a:t>
            </a:r>
          </a:p>
          <a:p>
            <a:endParaRPr lang="fr-FR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C.A. réuni 10 fois. </a:t>
            </a:r>
            <a:r>
              <a:rPr lang="fr-FR" sz="2400" dirty="0"/>
              <a:t>Les administrateurs sont impliqués dans les transformations et la professionnalisation de la structure. Plusieurs commissions mixtes ont permis un travail commun avec les salariés </a:t>
            </a:r>
          </a:p>
          <a:p>
            <a:endParaRPr lang="fr-FR" dirty="0"/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fr-FR" sz="2400" dirty="0"/>
              <a:t> </a:t>
            </a: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 travaux relatifs à la démarche qualité </a:t>
            </a:r>
            <a:r>
              <a:rPr lang="fr-FR" sz="2400" dirty="0"/>
              <a:t>visant la certification </a:t>
            </a:r>
            <a:r>
              <a:rPr lang="fr-FR" sz="2400" dirty="0" err="1"/>
              <a:t>CEDRE</a:t>
            </a:r>
            <a:r>
              <a:rPr lang="fr-FR" sz="2400" dirty="0"/>
              <a:t> ISO 9001 et 26000 fin 2021</a:t>
            </a:r>
            <a:r>
              <a:rPr lang="fr-FR" dirty="0"/>
              <a:t> </a:t>
            </a:r>
          </a:p>
          <a:p>
            <a:r>
              <a:rPr lang="fr-FR" dirty="0"/>
              <a:t> 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664677" y="0"/>
            <a:ext cx="9381276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- Rapport d’activités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Gouvernance et pilotage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(P1)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9CD08E-C61C-4A14-8E48-C25861108DF8}"/>
              </a:ext>
            </a:extLst>
          </p:cNvPr>
          <p:cNvSpPr/>
          <p:nvPr/>
        </p:nvSpPr>
        <p:spPr>
          <a:xfrm>
            <a:off x="1664677" y="6136700"/>
            <a:ext cx="87501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9900"/>
                </a:solidFill>
              </a:rPr>
              <a:t>=&gt;    </a:t>
            </a:r>
            <a:r>
              <a:rPr lang="fr-FR" sz="3200" b="1" u="sng" dirty="0">
                <a:solidFill>
                  <a:srgbClr val="FF9900"/>
                </a:solidFill>
              </a:rPr>
              <a:t>Adoption des rapports moral et d’activités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39172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87190" y="136525"/>
            <a:ext cx="9381276" cy="12618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5</a:t>
            </a: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- Rapport financier – Comptes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kern="0" dirty="0">
                <a:solidFill>
                  <a:srgbClr val="0070C0"/>
                </a:solidFill>
              </a:rPr>
              <a:t>Aurélien DESROCHES – Expert comptable </a:t>
            </a:r>
            <a:r>
              <a:rPr kumimoji="0" lang="fr-FR" sz="40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DC2FA84-CA5E-4830-99E1-2FD5FB9C2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0150" y="1459964"/>
            <a:ext cx="7326434" cy="413476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EF03EA13-B8F9-4D35-A4A4-2610BF35795B}"/>
              </a:ext>
            </a:extLst>
          </p:cNvPr>
          <p:cNvSpPr txBox="1"/>
          <p:nvPr/>
        </p:nvSpPr>
        <p:spPr>
          <a:xfrm>
            <a:off x="2990150" y="5744709"/>
            <a:ext cx="60975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b="1" u="sng" dirty="0">
                <a:solidFill>
                  <a:srgbClr val="FF9900"/>
                </a:solidFill>
              </a:rPr>
              <a:t>Approbation des comptes 2020 </a:t>
            </a:r>
          </a:p>
          <a:p>
            <a:pPr marL="342900" indent="-342900">
              <a:buFont typeface="Symbol" panose="05050102010706020507" pitchFamily="18" charset="2"/>
              <a:buChar char="Þ"/>
            </a:pPr>
            <a:r>
              <a:rPr lang="fr-FR" sz="2400" b="1" u="sng" dirty="0">
                <a:solidFill>
                  <a:srgbClr val="FF9900"/>
                </a:solidFill>
              </a:rPr>
              <a:t>Affectation des résultats  </a:t>
            </a:r>
            <a:endParaRPr lang="fr-FR" sz="2400" u="sng" dirty="0"/>
          </a:p>
        </p:txBody>
      </p:sp>
    </p:spTree>
    <p:extLst>
      <p:ext uri="{BB962C8B-B14F-4D97-AF65-F5344CB8AC3E}">
        <p14:creationId xmlns:p14="http://schemas.microsoft.com/office/powerpoint/2010/main" val="12444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3689" y="0"/>
            <a:ext cx="11864622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6- Orientations 2021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D240CC6-A7A9-4EC4-B189-3D1C18B388EE}"/>
              </a:ext>
            </a:extLst>
          </p:cNvPr>
          <p:cNvSpPr txBox="1"/>
          <p:nvPr/>
        </p:nvSpPr>
        <p:spPr>
          <a:xfrm>
            <a:off x="1463040" y="620474"/>
            <a:ext cx="10728960" cy="677108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fr-FR" sz="2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 projet associatif 2021-2025 définit 4 orientations fondatrices :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Cohésion sociétale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: mission de service publique, vivre ensemble, protection de l’environnement 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Cohésion sociale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utilité sociale, épanouissement personnel, renforcement des  capacités, acquisition de compétences professionnelles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Cohésion économique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accès à un revenu décent, sorties dynamiques, sécurisation des parcours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Cohésion territoriale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au sein de la collectivité, développement de l’activité économique, renforcement des partenariats </a:t>
            </a:r>
            <a:endParaRPr lang="fr-FR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Les 4 axes prioritaires de ce projet sont : 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Organiser la gouvernance associative et améliorer l’efficience de l’organisation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Développer et restructurer les activités au profit des salariés en parcours d’insertion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Entretenir et évaluer l’utilité sociale et territoriale </a:t>
            </a: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Accompagner les changements et les mutations à venir </a:t>
            </a:r>
          </a:p>
          <a:p>
            <a:pPr lvl="1">
              <a:defRPr/>
            </a:pPr>
            <a:r>
              <a:rPr lang="fr-FR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Le processus de la démarche qualité « Amélioration Continue (P9) »  porte les 4 axes prioritaires.</a:t>
            </a:r>
            <a:r>
              <a:rPr lang="fr-FR" dirty="0"/>
              <a:t> </a:t>
            </a:r>
          </a:p>
          <a:p>
            <a:pPr marL="342900" indent="-342900">
              <a:buFont typeface="Wingdings" panose="05000000000000000000" pitchFamily="2" charset="2"/>
              <a:buChar char="q"/>
              <a:defRPr/>
            </a:pPr>
            <a:r>
              <a:rPr lang="fr-FR" sz="22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Un exemple : Le projet de création d’une Entreprise d’Insertion en association avec Aide à l’Emploi d’Aigrefeuille.</a:t>
            </a:r>
          </a:p>
          <a:p>
            <a:pPr lvl="1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763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2BD4973-4EEA-47C1-85C8-5A255CDE4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17</a:t>
            </a:fld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3E6709-C45E-4EB9-ADEC-A1D3C0337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" y="970153"/>
            <a:ext cx="11797284" cy="5522722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938817EB-7C88-44A4-9A13-5060362767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6- Budget 2021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78EDBD5-2C26-4A9E-AEC7-0B65FB0CF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58" y="95080"/>
            <a:ext cx="1357677" cy="142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28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151331" y="64411"/>
            <a:ext cx="9381276" cy="76944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7- Désignation des membres du </a:t>
            </a:r>
            <a:r>
              <a:rPr lang="fr-FR" sz="36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C.A.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anose="020F07040305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49DD82A-D25C-4A21-AB69-B63BB8F11340}"/>
              </a:ext>
            </a:extLst>
          </p:cNvPr>
          <p:cNvSpPr txBox="1"/>
          <p:nvPr/>
        </p:nvSpPr>
        <p:spPr>
          <a:xfrm>
            <a:off x="1923270" y="967522"/>
            <a:ext cx="9609337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Rappels des conditions d’éligibilité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Être adhérent de l’association en tant que membre actif ou bienfaiteur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Faire acte de candidature 5 jours avant l’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AGO</a:t>
            </a:r>
            <a:endParaRPr lang="fr-FR" sz="2000" b="1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fr-FR" sz="20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Nombre de postes d’administrateurs : 6 à 12  </a:t>
            </a:r>
          </a:p>
          <a:p>
            <a:endParaRPr lang="fr-FR" sz="20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8 Administrateurs désignés pour 3 ans en septembre 2020 : </a:t>
            </a:r>
          </a:p>
          <a:p>
            <a:pPr lvl="1"/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M. Gérard AUBINEAU, Mme Cyrielle CARTIER, Mme Georgette DUBAIN, M. André MONTÈS, Mme Mariette PAPIN, Mme Catherine PERRINEAU, Mme Martine PHILIPPE, Mme Francette PUTINO</a:t>
            </a:r>
          </a:p>
          <a:p>
            <a:pPr lvl="1"/>
            <a:endParaRPr lang="fr-FR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Appel à candidature pour pourvoir les postes vacants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1 candidature reçue : Mme Valérie DURAND-FONTELLE</a:t>
            </a:r>
          </a:p>
          <a:p>
            <a:pPr lvl="1"/>
            <a:endParaRPr lang="fr-FR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sz="8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Désignation des membres du CA par vote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2000" dirty="0"/>
              <a:t> ..…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55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2D34DC4-B7B4-4B06-8951-48FA3F02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" y="982980"/>
            <a:ext cx="11529060" cy="585422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664677" y="136525"/>
            <a:ext cx="7920990" cy="267765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		Questions diverses</a:t>
            </a:r>
          </a:p>
          <a:p>
            <a:pPr>
              <a:defRPr/>
            </a:pPr>
            <a:r>
              <a:rPr lang="fr-FR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		</a:t>
            </a: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-</a:t>
            </a:r>
          </a:p>
          <a:p>
            <a:pPr>
              <a:defRPr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		-</a:t>
            </a:r>
          </a:p>
          <a:p>
            <a:pPr>
              <a:defRPr/>
            </a:pPr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		-</a:t>
            </a:r>
          </a:p>
          <a:p>
            <a:pPr>
              <a:defRPr/>
            </a:pPr>
            <a:r>
              <a:rPr lang="fr-FR" sz="3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                 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882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011680" y="90993"/>
            <a:ext cx="9749790" cy="6447919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fr-FR" sz="1000" cap="smal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5000" cap="small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Assemblée Générale Ordinaire</a:t>
            </a:r>
          </a:p>
          <a:p>
            <a:pPr algn="ctr"/>
            <a:endParaRPr lang="fr-FR" sz="1100" dirty="0">
              <a:solidFill>
                <a:schemeClr val="bg2">
                  <a:lumMod val="50000"/>
                </a:schemeClr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fr-FR" sz="4000" b="1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Mardi 15 juin 2021</a:t>
            </a:r>
          </a:p>
          <a:p>
            <a:pPr algn="ctr"/>
            <a:endParaRPr lang="fr-FR" sz="2000" b="1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endParaRPr lang="fr-FR" sz="8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fr-FR" sz="40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Ordre du jour </a:t>
            </a:r>
          </a:p>
          <a:p>
            <a:endParaRPr lang="fr-FR" sz="1000" dirty="0"/>
          </a:p>
          <a:p>
            <a:pPr lvl="4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Accueil – Présentation de Cohésion 17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1- Approbation du </a:t>
            </a:r>
            <a:r>
              <a:rPr lang="fr-FR" sz="2800" b="1" dirty="0" err="1">
                <a:solidFill>
                  <a:srgbClr val="0070C0"/>
                </a:solidFill>
              </a:rPr>
              <a:t>P.V</a:t>
            </a:r>
            <a:r>
              <a:rPr lang="fr-FR" sz="2800" b="1" dirty="0">
                <a:solidFill>
                  <a:srgbClr val="0070C0"/>
                </a:solidFill>
              </a:rPr>
              <a:t>. de l’A.G.O. 15/09/2020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2- Rapport moral 2020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3- Rapport d’activités 2020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4- Rapport financier - Comptes 2020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5- Orientations et budget 2021</a:t>
            </a:r>
          </a:p>
          <a:p>
            <a:pPr lvl="4"/>
            <a:r>
              <a:rPr lang="fr-FR" sz="2800" b="1" dirty="0">
                <a:solidFill>
                  <a:srgbClr val="0070C0"/>
                </a:solidFill>
              </a:rPr>
              <a:t>6 - Désignation des membres du CA</a:t>
            </a:r>
          </a:p>
          <a:p>
            <a:pPr lvl="4"/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Questions diverses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z="1400" smtClean="0"/>
              <a:t>2</a:t>
            </a:fld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17304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B9333C-04BA-48B6-B3C9-00EC38169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00099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Rounded MT Bold" panose="020F0704030504030204" pitchFamily="34" charset="0"/>
              </a:rPr>
              <a:t>Présentation de COHESION 17</a:t>
            </a:r>
            <a:endParaRPr lang="fr-FR" sz="3200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39E3110-97F1-4018-BACB-EAC1B1387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3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41FCBFE-B65D-42AF-B782-276F7B00DC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991" b="-1991"/>
          <a:stretch/>
        </p:blipFill>
        <p:spPr>
          <a:xfrm>
            <a:off x="312420" y="251460"/>
            <a:ext cx="1537985" cy="1653530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584E0D-6637-4D66-B472-A5150EBFFAC4}"/>
              </a:ext>
            </a:extLst>
          </p:cNvPr>
          <p:cNvSpPr txBox="1"/>
          <p:nvPr/>
        </p:nvSpPr>
        <p:spPr>
          <a:xfrm>
            <a:off x="312420" y="571500"/>
            <a:ext cx="11879580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0" lvl="3" indent="-342900" algn="just" defTabSz="4572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Objet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Association à but non lucratif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(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loi 1901), intervenant dans le champ de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la loi de lutte contre les exclusions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(loi n° 98-657 du 29/07/1998), elle inscrit son action dans le champ de l’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É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conomie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ociale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olidaire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 [ESS]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en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favorisant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l’insertion sociale et professionnelle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et en mettant en œuvre des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modalités individualisées d’accueil et d’accompagnement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. </a:t>
            </a:r>
          </a:p>
          <a:p>
            <a:pPr marL="342900" indent="-342900" algn="just" defTabSz="4572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Champ d’activités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Arial" panose="020B0604020202020204" pitchFamily="34" charset="0"/>
              </a:rPr>
              <a:t>Cohésion 17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met à disposition des salariés en parcours d’insertion auprès des entreprises, des collectivités et des particuliers sur un large panel de services :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entretien des locaux professionnels et des logements, services aux collectivités, entretien des espaces verts, distribution de prospectus/flyers, petits bricolages, manutention/aide au déménagement, conditionnement … </a:t>
            </a:r>
          </a:p>
          <a:p>
            <a:pPr marL="342900" indent="-342900" algn="just" defTabSz="4572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lang="fr-FR" sz="21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Secteur d’intervention 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Ville et CDA de la Rochelle. Cohésion 17 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contribue ainsi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au développement de son territoire, à l'inclusion et à l'intégration des personnes accompagnées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Times New Roman" panose="02020603050405020304" pitchFamily="18" charset="0"/>
              </a:rPr>
              <a:t>not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ea typeface="Calibri" panose="020F0502020204030204" pitchFamily="34" charset="0"/>
                <a:cs typeface="Times New Roman" panose="02020603050405020304" pitchFamily="18" charset="0"/>
              </a:rPr>
              <a:t>amment par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cs typeface="Arial" panose="020B0604020202020204" pitchFamily="34" charset="0"/>
              </a:rPr>
              <a:t>l'accès à l'emploi et à la formation.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1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Équipe de permanents : 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Pascal VEROLOT,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Directeur 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Emilie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BERCHIER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Conseillère en Insertion  Professionnelle(14/06/21), remplace 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Valérie DURAND-FONTELLE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Isabelle BOUGRAUD,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Comptable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Lisa CAETANO,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Accueil et Mise à Disposition  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Valérie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DEVAUD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Mise à Disposition et chargée de la démarche qualité </a:t>
            </a:r>
          </a:p>
          <a:p>
            <a:pPr marL="540000" lvl="1" indent="-342900">
              <a:buFont typeface="Courier New" panose="02070309020205020404" pitchFamily="49" charset="0"/>
              <a:buChar char="o"/>
            </a:pP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Johana FRANÇOIS </a:t>
            </a:r>
            <a:r>
              <a:rPr lang="fr-FR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SIGRAND</a:t>
            </a:r>
            <a:r>
              <a:rPr lang="fr-FR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Chargée de développement commer</a:t>
            </a:r>
            <a:r>
              <a:rPr lang="fr-FR" sz="2000" dirty="0">
                <a:solidFill>
                  <a:schemeClr val="bg2">
                    <a:lumMod val="25000"/>
                  </a:schemeClr>
                </a:solidFill>
              </a:rPr>
              <a:t>cial depuis mars 2021.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fr-FR" sz="21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Conseil d’administration </a:t>
            </a:r>
            <a:r>
              <a:rPr lang="fr-FR" sz="28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: 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8 membres élus en 2020 pour 3 ans.</a:t>
            </a:r>
          </a:p>
          <a:p>
            <a:pPr marL="342900" indent="-342900" algn="just" defTabSz="457200"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86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z="1400" smtClean="0"/>
              <a:t>4</a:t>
            </a:fld>
            <a:endParaRPr lang="fr-FR" sz="14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E3203646-706E-43A2-93EA-1C0F1AF15C77}"/>
              </a:ext>
            </a:extLst>
          </p:cNvPr>
          <p:cNvSpPr txBox="1"/>
          <p:nvPr/>
        </p:nvSpPr>
        <p:spPr>
          <a:xfrm>
            <a:off x="1810139" y="31542"/>
            <a:ext cx="10381861" cy="59597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1- Procès Verbal AG du 15 septembre 2020</a:t>
            </a:r>
          </a:p>
          <a:p>
            <a:r>
              <a:rPr lang="fr-FR" sz="3200" b="1" dirty="0"/>
              <a:t>	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Site</a:t>
            </a:r>
            <a:r>
              <a:rPr lang="fr-FR" sz="2800" b="1" dirty="0"/>
              <a:t> </a:t>
            </a:r>
            <a:r>
              <a:rPr lang="fr-F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l’association </a:t>
            </a:r>
            <a:r>
              <a:rPr lang="fr-F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fr-FR" sz="3200" b="1" dirty="0"/>
              <a:t>	</a:t>
            </a:r>
            <a:r>
              <a:rPr lang="fr-FR" sz="2400" b="1" u="sng" dirty="0">
                <a:solidFill>
                  <a:srgbClr val="0070C0"/>
                </a:solidFill>
                <a:hlinkClick r:id="rId3" invalidUrl="http://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</a:t>
            </a:r>
            <a:r>
              <a:rPr lang="fr-FR" sz="2400" b="1" u="sng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www.cohesion17.org/</a:t>
            </a:r>
            <a:endParaRPr lang="fr-FR" sz="2400" b="1" u="sng" dirty="0">
              <a:solidFill>
                <a:srgbClr val="0070C0"/>
              </a:solidFill>
            </a:endParaRPr>
          </a:p>
          <a:p>
            <a:endParaRPr lang="fr-FR" sz="2400" b="1" u="sng" dirty="0">
              <a:solidFill>
                <a:srgbClr val="7030A0"/>
              </a:solidFill>
            </a:endParaRPr>
          </a:p>
          <a:p>
            <a:pPr marL="800100" lvl="1" indent="-342900">
              <a:lnSpc>
                <a:spcPct val="15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PV de l’AG précédente :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adopté à l’unanimité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 moral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 d’activités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 financier et bilan 2019 :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approbation des comptes à l’unanimité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Rapport d’orientation et budget 2020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Montant de la cotisation annuelle :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adopté à l’unanimité 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Désignation des membres du CA 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Question diverse :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néant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CA21A-050D-4F22-B32C-27741D916867}"/>
              </a:ext>
            </a:extLst>
          </p:cNvPr>
          <p:cNvSpPr/>
          <p:nvPr/>
        </p:nvSpPr>
        <p:spPr>
          <a:xfrm>
            <a:off x="2852530" y="5624857"/>
            <a:ext cx="8750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b="1" dirty="0">
              <a:solidFill>
                <a:srgbClr val="FF9900"/>
              </a:solidFill>
            </a:endParaRPr>
          </a:p>
          <a:p>
            <a:r>
              <a:rPr lang="fr-FR" sz="3200" b="1" dirty="0">
                <a:solidFill>
                  <a:srgbClr val="FF9900"/>
                </a:solidFill>
              </a:rPr>
              <a:t>=&gt;    </a:t>
            </a:r>
            <a:r>
              <a:rPr lang="fr-FR" sz="3200" b="1" u="sng" dirty="0">
                <a:solidFill>
                  <a:srgbClr val="FF9900"/>
                </a:solidFill>
              </a:rPr>
              <a:t>Adoption du PV de l’AG du 15/09/2020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8547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z="1400" smtClean="0"/>
              <a:t>5</a:t>
            </a:fld>
            <a:endParaRPr lang="fr-FR" sz="14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22B1F1E-6DFB-45E5-B16C-CCEEDCB23014}"/>
              </a:ext>
            </a:extLst>
          </p:cNvPr>
          <p:cNvSpPr txBox="1"/>
          <p:nvPr/>
        </p:nvSpPr>
        <p:spPr>
          <a:xfrm>
            <a:off x="1253067" y="-138498"/>
            <a:ext cx="10938933" cy="69865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2- Rapport moral 2020 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accent1"/>
                </a:solidFill>
              </a:rPr>
              <a:t>Conformément aux orientations générales adoptées à l’AG précédente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tous les objectifs ont été atteints :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Projet associatif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Renforcement de la gouvernance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Démarche qualité visant une certification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CEDRE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ISO 9001 et 26000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accent1"/>
                </a:solidFill>
              </a:rPr>
              <a:t>La situation sanitaire à partir du 16 mars 2020 a fortement impacté notre structure et freiné les évolutions très positives constatées depuis 2014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lvl="1"/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Quelques chiffres résument cette situation : 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l’activité s’est réduite de 26 % par rapport à l’année précédente </a:t>
            </a:r>
            <a:r>
              <a:rPr lang="fr-FR" sz="2400" u="sng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FF0000"/>
                  </a:solidFill>
                </a:uFill>
              </a:rPr>
              <a:t>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 chiffre d’affaires a diminué de 24 % par rapport à 2019 mais le résultat net reste positif grâce aux aides de l’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Etat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et de la </a:t>
            </a:r>
            <a:r>
              <a:rPr lang="fr-F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C.D.A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sorties dynamiques ont fléchi mais restent à un bon niveau : 52 %</a:t>
            </a:r>
            <a:endParaRPr lang="fr-FR" sz="2400" u="sng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FF0000"/>
                </a:solidFill>
              </a:uFill>
            </a:endParaRPr>
          </a:p>
          <a:p>
            <a:pPr lvl="2"/>
            <a:r>
              <a:rPr lang="fr-F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Tous ces éléments seront détaillés au cours de la présentation du rapport d’activités et de la présentation des comptes  </a:t>
            </a:r>
            <a:endParaRPr lang="fr-FR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chemeClr val="accent1"/>
                </a:solidFill>
              </a:rPr>
              <a:t>En 2020, COHESION 17 a poursuivi son activité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malgré les conséquences de la crise sanitaire.</a:t>
            </a:r>
            <a:r>
              <a: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sz="2400" b="1" dirty="0">
                <a:solidFill>
                  <a:schemeClr val="accent1"/>
                </a:solidFill>
              </a:rPr>
              <a:t>L’organisation et la gouvernance se sont renforcées.</a:t>
            </a:r>
          </a:p>
          <a:p>
            <a:r>
              <a:rPr lang="fr-FR" sz="2800" b="1" dirty="0">
                <a:ln w="22225">
                  <a:solidFill>
                    <a:srgbClr val="FF9900"/>
                  </a:solidFill>
                  <a:prstDash val="solid"/>
                </a:ln>
                <a:solidFill>
                  <a:schemeClr val="accent1"/>
                </a:solidFill>
              </a:rPr>
              <a:t>      =&gt;  Merci à tous les acteurs d’avoir réussi ce beau défi. </a:t>
            </a:r>
            <a:endParaRPr lang="fr-FR" sz="22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36574" y="35254"/>
            <a:ext cx="939950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fr-FR" sz="360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4- Rapport d’activités 2020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DED71-AFE9-4DDD-B538-8B2BB6414153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2B958C-48F7-42B3-AE61-0558C3FF1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789" y="548641"/>
            <a:ext cx="10181439" cy="63093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A50AA24-21AC-4365-84CA-320200856443}"/>
              </a:ext>
            </a:extLst>
          </p:cNvPr>
          <p:cNvSpPr txBox="1"/>
          <p:nvPr/>
        </p:nvSpPr>
        <p:spPr>
          <a:xfrm rot="20094259">
            <a:off x="150483" y="1798799"/>
            <a:ext cx="3183132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Cartographie des processus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de la démarche qualité  </a:t>
            </a:r>
          </a:p>
        </p:txBody>
      </p:sp>
    </p:spTree>
    <p:extLst>
      <p:ext uri="{BB962C8B-B14F-4D97-AF65-F5344CB8AC3E}">
        <p14:creationId xmlns:p14="http://schemas.microsoft.com/office/powerpoint/2010/main" val="10291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18290" y="0"/>
            <a:ext cx="11679926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defRPr/>
            </a:pPr>
            <a:r>
              <a:rPr lang="fr-FR" sz="3600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4- Rapport d’activités 2020</a:t>
            </a:r>
          </a:p>
          <a:p>
            <a:pPr lvl="0" algn="ctr">
              <a:defRPr/>
            </a:pPr>
            <a:r>
              <a:rPr lang="fr-FR" sz="3200" b="1" kern="0" dirty="0">
                <a:solidFill>
                  <a:srgbClr val="0070C0"/>
                </a:solidFill>
              </a:rPr>
              <a:t>Moyens humains </a:t>
            </a:r>
            <a:r>
              <a:rPr lang="fr-FR" sz="2400" b="1" kern="0" dirty="0">
                <a:solidFill>
                  <a:srgbClr val="0070C0"/>
                </a:solidFill>
              </a:rPr>
              <a:t>(</a:t>
            </a:r>
            <a:r>
              <a:rPr lang="fr-FR" sz="2400" b="1" i="1" kern="0" dirty="0">
                <a:solidFill>
                  <a:srgbClr val="0070C0"/>
                </a:solidFill>
              </a:rPr>
              <a:t>P6)  </a:t>
            </a:r>
            <a:endParaRPr lang="fr-FR" sz="3200" b="1" i="1" kern="0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223010" y="1138773"/>
            <a:ext cx="10905686" cy="57861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Permanents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2400" dirty="0"/>
              <a:t>L’équipe de salariés permanents, restée inchangée en 2020, été constituée de 5 personnes. Cette équipe </a:t>
            </a:r>
            <a:r>
              <a:rPr lang="fr-FR" sz="2400" i="1" dirty="0"/>
              <a:t>a été modifiée et complétée en 2021 : un CDD a été transformé en CDI, un remplacement de CIP a eu lieu et un poste de chargée de développement commercial a été créé. Actuellement l’équipe est formée de 6 personnes.</a:t>
            </a:r>
          </a:p>
          <a:p>
            <a:pPr lvl="2"/>
            <a:r>
              <a:rPr lang="fr-FR" sz="800" i="1" dirty="0"/>
              <a:t> </a:t>
            </a:r>
          </a:p>
          <a:p>
            <a:pPr lvl="2"/>
            <a:r>
              <a:rPr lang="fr-FR" sz="2400" dirty="0"/>
              <a:t>Un travail important dans la cadre de la démarche Qualité en vue de    l’obtention de la certification </a:t>
            </a:r>
            <a:r>
              <a:rPr lang="fr-FR" sz="2400" dirty="0" err="1"/>
              <a:t>CEDRE</a:t>
            </a:r>
            <a:r>
              <a:rPr lang="fr-FR" sz="2400" dirty="0"/>
              <a:t> ISO 9001 et 26000 a permis de réorganiser tous les processus (de pilotage et opérationnels) et les postes.</a:t>
            </a:r>
          </a:p>
          <a:p>
            <a:pPr lvl="2"/>
            <a:endParaRPr lang="fr-FR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Salariés en parcours d’insertion : 103 (56 femmes – 47 hommes) </a:t>
            </a:r>
          </a:p>
          <a:p>
            <a:pPr lvl="1"/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	    </a:t>
            </a:r>
            <a:r>
              <a:rPr lang="fr-FR" sz="2400" dirty="0"/>
              <a:t>en 2019 : 124 (égalité femmes-hommes) </a:t>
            </a:r>
          </a:p>
          <a:p>
            <a:pPr lvl="1"/>
            <a:endParaRPr lang="fr-FR" sz="2400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FR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Administrateurs : 8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8706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64677" y="1361263"/>
            <a:ext cx="936688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1" algn="ctr"/>
            <a:r>
              <a:rPr lang="fr-FR" sz="2400" i="1" dirty="0">
                <a:solidFill>
                  <a:schemeClr val="accent1"/>
                </a:solidFill>
              </a:rPr>
              <a:t>Cette activité a été assurée par Valérie DURAND </a:t>
            </a:r>
            <a:r>
              <a:rPr lang="fr-FR" sz="2400" i="1" dirty="0" err="1">
                <a:solidFill>
                  <a:schemeClr val="accent1"/>
                </a:solidFill>
              </a:rPr>
              <a:t>FONTELLE</a:t>
            </a:r>
            <a:r>
              <a:rPr lang="fr-FR" sz="2400" i="1" dirty="0">
                <a:solidFill>
                  <a:schemeClr val="accent1"/>
                </a:solidFill>
              </a:rPr>
              <a:t> </a:t>
            </a:r>
          </a:p>
          <a:p>
            <a:pPr lvl="1" algn="ctr"/>
            <a:r>
              <a:rPr lang="fr-FR" sz="2400" i="1" dirty="0">
                <a:solidFill>
                  <a:schemeClr val="accent1"/>
                </a:solidFill>
              </a:rPr>
              <a:t>selon les méthodes habituelles privilégiant les entretiens individuels</a:t>
            </a:r>
            <a:endParaRPr kumimoji="0" lang="fr-FR" sz="2400" b="1" i="1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18290" y="195877"/>
            <a:ext cx="11679926" cy="113877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4- Rapport d’activités 2020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Accompagnement socio-professionnel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(P5)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grpSp>
        <p:nvGrpSpPr>
          <p:cNvPr id="17" name="Groupe 16"/>
          <p:cNvGrpSpPr/>
          <p:nvPr/>
        </p:nvGrpSpPr>
        <p:grpSpPr>
          <a:xfrm>
            <a:off x="127301" y="2624625"/>
            <a:ext cx="5464020" cy="2123658"/>
            <a:chOff x="-637308" y="5170222"/>
            <a:chExt cx="5894659" cy="2392752"/>
          </a:xfrm>
        </p:grpSpPr>
        <p:sp>
          <p:nvSpPr>
            <p:cNvPr id="18" name="Rectangle 17"/>
            <p:cNvSpPr/>
            <p:nvPr/>
          </p:nvSpPr>
          <p:spPr>
            <a:xfrm>
              <a:off x="-637308" y="5289340"/>
              <a:ext cx="5894659" cy="177671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-210266" y="5170222"/>
              <a:ext cx="5208282" cy="2392752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205 personnes accompagnées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46 % résident sur les quartiers prioritaires de la ville  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410 entretiens individuels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fr-FR" sz="2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40 % sont bénéficiaires des minima sociaux</a:t>
              </a:r>
            </a:p>
          </p:txBody>
        </p:sp>
      </p:grpSp>
      <p:pic>
        <p:nvPicPr>
          <p:cNvPr id="10" name="Image 9">
            <a:extLst>
              <a:ext uri="{FF2B5EF4-FFF2-40B4-BE49-F238E27FC236}">
                <a16:creationId xmlns:a16="http://schemas.microsoft.com/office/drawing/2014/main" id="{F49AD158-CACA-4A0A-BEF8-714BCD217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868" y="2372407"/>
            <a:ext cx="6237192" cy="360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3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CCBF5D1B-C9F0-4934-83C2-AA5C8748E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556" y="3838429"/>
            <a:ext cx="5339731" cy="281169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41483" y="0"/>
            <a:ext cx="11679926" cy="163121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           4- Rapport d’activités 2020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   Accompagnement </a:t>
            </a:r>
            <a:endParaRPr lang="fr-FR" sz="3200" b="1" kern="0" dirty="0">
              <a:solidFill>
                <a:srgbClr val="0070C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   </a:t>
            </a:r>
            <a:r>
              <a:rPr lang="fr-FR" sz="3200" b="1" kern="0" dirty="0">
                <a:solidFill>
                  <a:srgbClr val="0070C0"/>
                </a:solidFill>
              </a:rPr>
              <a:t>s</a:t>
            </a:r>
            <a:r>
              <a:rPr kumimoji="0" lang="fr-FR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ocio-professionnel</a:t>
            </a:r>
            <a:r>
              <a:rPr kumimoji="0" lang="fr-FR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</a:t>
            </a:r>
            <a:r>
              <a:rPr kumimoji="0" lang="fr-FR" sz="24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(P4, P5)</a:t>
            </a:r>
            <a:endParaRPr kumimoji="0" lang="fr-FR" sz="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0" y="360001"/>
            <a:ext cx="1246387" cy="1488274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4DED71-AFE9-4DDD-B538-8B2BB6414153}" type="slidenum">
              <a: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65746" y="1613723"/>
            <a:ext cx="5945254" cy="571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fr-FR" sz="2500" b="1" i="1" dirty="0">
                <a:solidFill>
                  <a:schemeClr val="accent1"/>
                </a:solidFill>
              </a:rPr>
              <a:t>Typologie des bénéficiaires </a:t>
            </a:r>
          </a:p>
        </p:txBody>
      </p:sp>
      <p:sp>
        <p:nvSpPr>
          <p:cNvPr id="10" name="Rectangle à coins arrondis 2">
            <a:extLst>
              <a:ext uri="{FF2B5EF4-FFF2-40B4-BE49-F238E27FC236}">
                <a16:creationId xmlns:a16="http://schemas.microsoft.com/office/drawing/2014/main" id="{0C951CBE-55A3-4213-81DA-48B91F2BC952}"/>
              </a:ext>
            </a:extLst>
          </p:cNvPr>
          <p:cNvSpPr/>
          <p:nvPr/>
        </p:nvSpPr>
        <p:spPr>
          <a:xfrm>
            <a:off x="10578079" y="3909779"/>
            <a:ext cx="1551441" cy="1323826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52 % inscrits à Pôle emploi depuis 2 ans </a:t>
            </a:r>
            <a:r>
              <a:rPr lang="fr-FR" sz="1600" b="1" dirty="0">
                <a:ln w="0"/>
                <a:solidFill>
                  <a:schemeClr val="bg1"/>
                </a:solidFill>
              </a:rPr>
              <a:t>et</a:t>
            </a:r>
            <a:r>
              <a:rPr lang="fr-FR" sz="1600" b="1" dirty="0">
                <a:solidFill>
                  <a:schemeClr val="bg1"/>
                </a:solidFill>
              </a:rPr>
              <a:t> plus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794E987-6928-423A-BAEA-C2AF467118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090" y="2287840"/>
            <a:ext cx="5079720" cy="3075320"/>
          </a:xfrm>
          <a:prstGeom prst="rect">
            <a:avLst/>
          </a:prstGeom>
        </p:spPr>
      </p:pic>
      <p:sp>
        <p:nvSpPr>
          <p:cNvPr id="14" name="Rectangle à coins arrondis 2">
            <a:extLst>
              <a:ext uri="{FF2B5EF4-FFF2-40B4-BE49-F238E27FC236}">
                <a16:creationId xmlns:a16="http://schemas.microsoft.com/office/drawing/2014/main" id="{F2E2274B-992C-4F54-A1EC-3C5D06512E2D}"/>
              </a:ext>
            </a:extLst>
          </p:cNvPr>
          <p:cNvSpPr/>
          <p:nvPr/>
        </p:nvSpPr>
        <p:spPr>
          <a:xfrm>
            <a:off x="544992" y="5094459"/>
            <a:ext cx="1633697" cy="70596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bg1"/>
                </a:solidFill>
              </a:rPr>
              <a:t>73 % ont entre 26 et 59 ans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11A4C92-5FB0-4FA2-9401-F2E9547BF5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36684" y="731520"/>
            <a:ext cx="5032645" cy="299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3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5307</TotalTime>
  <Words>1165</Words>
  <Application>Microsoft Office PowerPoint</Application>
  <PresentationFormat>Grand écran</PresentationFormat>
  <Paragraphs>190</Paragraphs>
  <Slides>19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8" baseType="lpstr">
      <vt:lpstr>Arial</vt:lpstr>
      <vt:lpstr>Arial Rounded MT Bold</vt:lpstr>
      <vt:lpstr>Calibri</vt:lpstr>
      <vt:lpstr>Calibri Light</vt:lpstr>
      <vt:lpstr>Courier New</vt:lpstr>
      <vt:lpstr>Symbol</vt:lpstr>
      <vt:lpstr>Times New Roman</vt:lpstr>
      <vt:lpstr>Wingdings</vt:lpstr>
      <vt:lpstr>Thème Office</vt:lpstr>
      <vt:lpstr>Présentation PowerPoint</vt:lpstr>
      <vt:lpstr>Présentation PowerPoint</vt:lpstr>
      <vt:lpstr>Présentation de COHESION 17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6- Budget 2021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lamiraux laura</dc:creator>
  <cp:lastModifiedBy>portable reunion</cp:lastModifiedBy>
  <cp:revision>301</cp:revision>
  <cp:lastPrinted>2020-09-12T13:09:31Z</cp:lastPrinted>
  <dcterms:created xsi:type="dcterms:W3CDTF">2017-05-04T06:53:07Z</dcterms:created>
  <dcterms:modified xsi:type="dcterms:W3CDTF">2021-06-15T16:31:12Z</dcterms:modified>
</cp:coreProperties>
</file>